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73" r:id="rId2"/>
    <p:sldId id="311" r:id="rId3"/>
    <p:sldId id="282" r:id="rId4"/>
    <p:sldId id="308" r:id="rId5"/>
    <p:sldId id="274" r:id="rId6"/>
    <p:sldId id="276" r:id="rId7"/>
    <p:sldId id="275" r:id="rId8"/>
    <p:sldId id="306" r:id="rId9"/>
    <p:sldId id="277" r:id="rId10"/>
    <p:sldId id="278" r:id="rId11"/>
    <p:sldId id="279" r:id="rId12"/>
    <p:sldId id="280" r:id="rId13"/>
    <p:sldId id="281" r:id="rId14"/>
    <p:sldId id="309" r:id="rId15"/>
    <p:sldId id="293" r:id="rId16"/>
    <p:sldId id="283" r:id="rId17"/>
    <p:sldId id="285" r:id="rId18"/>
    <p:sldId id="286" r:id="rId19"/>
    <p:sldId id="287" r:id="rId20"/>
    <p:sldId id="288" r:id="rId21"/>
    <p:sldId id="289" r:id="rId22"/>
    <p:sldId id="292" r:id="rId23"/>
    <p:sldId id="295" r:id="rId24"/>
    <p:sldId id="294" r:id="rId25"/>
    <p:sldId id="296" r:id="rId26"/>
    <p:sldId id="297" r:id="rId27"/>
    <p:sldId id="298" r:id="rId28"/>
    <p:sldId id="310" r:id="rId29"/>
    <p:sldId id="299" r:id="rId30"/>
    <p:sldId id="300" r:id="rId31"/>
    <p:sldId id="301" r:id="rId32"/>
    <p:sldId id="302" r:id="rId33"/>
    <p:sldId id="303" r:id="rId34"/>
    <p:sldId id="304" r:id="rId35"/>
    <p:sldId id="313" r:id="rId3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AA9C"/>
    <a:srgbClr val="FFFFFF"/>
    <a:srgbClr val="005B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78893" autoAdjust="0"/>
  </p:normalViewPr>
  <p:slideViewPr>
    <p:cSldViewPr snapToGrid="0" showGuides="1">
      <p:cViewPr varScale="1">
        <p:scale>
          <a:sx n="90" d="100"/>
          <a:sy n="90" d="100"/>
        </p:scale>
        <p:origin x="66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AE7F40-4800-4EE0-BD5C-BBB3576030C4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D1A70-94FB-4B8C-B566-753D0875AD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2750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5950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7063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每一同心圆代表一个诊断标准，不同的同心圆用不同深浅的颜色标注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整个图代表一类疾病的诊断标准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每一条线代表一个症状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如果一个症状在多个诊断标准上出现，那么当一条线穿越多个同心圆时，交点处就会被标为实心</a:t>
            </a:r>
            <a:endParaRPr lang="en-US" altLang="zh-CN"/>
          </a:p>
          <a:p>
            <a:r>
              <a:rPr lang="zh-CN" altLang="en-US"/>
              <a:t>如果一个症状只在一个诊断标准上出现，那么当这条线穿越多个同心圆时，只有一个交点会出现一个圆圈，并且是空心圆。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3807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每一同心圆代表一个诊断标准，不同的同心圆用不同深浅的颜色标注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整个图代表一类疾病的诊断标准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每一条线代表一个症状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如果一个症状在多个诊断标准上出现，那么当一条线穿越多个同心圆时，交点处就会被标为实心</a:t>
            </a:r>
            <a:endParaRPr lang="en-US" altLang="zh-CN"/>
          </a:p>
          <a:p>
            <a:r>
              <a:rPr lang="zh-CN" altLang="en-US"/>
              <a:t>如果一个症状只在一个诊断标准上出现，那么当这条线穿越多个同心圆时，只有一个交点会出现一个圆圈，并且是空心圆。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52981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每一同心圆代表一个诊断标准，不同的同心圆用不同深浅的颜色标注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整个图代表一类疾病的诊断标准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每一条线代表一个症状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如果一个症状在多个诊断标准上出现，那么当一条线穿越多个同心圆时，交点处就会被标为实心</a:t>
            </a:r>
            <a:endParaRPr lang="en-US" altLang="zh-CN"/>
          </a:p>
          <a:p>
            <a:r>
              <a:rPr lang="zh-CN" altLang="en-US"/>
              <a:t>如果一个症状只在一个诊断标准上出现，那么当这条线穿越多个同心圆时，只有一个交点会出现一个圆圈，并且是空心圆。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0884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每一同心圆代表一个诊断标准，不同的同心圆用不同深浅的颜色标注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整个图代表一类疾病的诊断标准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每一条线代表一个症状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如果一个症状在多个诊断标准上出现，那么当一条线穿越多个同心圆时，交点处就会被标为实心</a:t>
            </a:r>
            <a:endParaRPr lang="en-US" altLang="zh-CN"/>
          </a:p>
          <a:p>
            <a:r>
              <a:rPr lang="zh-CN" altLang="en-US"/>
              <a:t>如果一个症状只在一个诊断标准上出现，那么当这条线穿越多个同心圆时，只有一个交点会出现一个圆圈，并且是空心圆。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3311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每一同心圆代表一个诊断标准，不同的同心圆用不同深浅的颜色标注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整个图代表一类疾病的诊断标准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每一条线代表一个症状</a:t>
            </a:r>
            <a:endParaRPr lang="en-US" altLang="zh-CN"/>
          </a:p>
          <a:p>
            <a:endParaRPr lang="en-US" altLang="zh-TW"/>
          </a:p>
          <a:p>
            <a:r>
              <a:rPr lang="zh-CN" altLang="en-US"/>
              <a:t>如果一个症状在多个诊断标准上出现，那么当一条线穿越多个同心圆时，交点处就会被标为实心</a:t>
            </a:r>
            <a:endParaRPr lang="en-US" altLang="zh-CN"/>
          </a:p>
          <a:p>
            <a:r>
              <a:rPr lang="zh-CN" altLang="en-US"/>
              <a:t>如果一个症状只在一个诊断标准上出现，那么当这条线穿越多个同心圆时，只有一个交点会出现一个圆圈，并且是空心圆。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56556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53065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6951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54464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65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altLang="zh-CN" dirty="0"/>
              <a:t>Bentall RP, Wickham S, Shevlin M, Varese F. Do specific early-life adversities lead to specific symptoms of psychosis? A study from the 2007 the adult psychiatric morbidity survey. Schizophrenia Bulletin 2012; 38: 734-740. </a:t>
            </a:r>
            <a:r>
              <a:rPr lang="en-US" altLang="zh-CN" dirty="0" err="1"/>
              <a:t>doi</a:t>
            </a:r>
            <a:r>
              <a:rPr lang="en-US" altLang="zh-CN" dirty="0"/>
              <a:t>: 10.1093/</a:t>
            </a:r>
            <a:r>
              <a:rPr lang="en-US" altLang="zh-CN" dirty="0" err="1"/>
              <a:t>schbul</a:t>
            </a:r>
            <a:r>
              <a:rPr lang="en-US" altLang="zh-CN" dirty="0"/>
              <a:t>/sbs049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CN" dirty="0"/>
              <a:t>Fried EI, </a:t>
            </a:r>
            <a:r>
              <a:rPr lang="en-US" altLang="zh-CN" dirty="0" err="1"/>
              <a:t>Nesse</a:t>
            </a:r>
            <a:r>
              <a:rPr lang="en-US" altLang="zh-CN" dirty="0"/>
              <a:t> RM. Depression sum-scores don't add up: Why analyzing specific depression symptoms is essential. BMC Medicine. 2015; 13: 72-72. </a:t>
            </a:r>
            <a:r>
              <a:rPr lang="en-US" altLang="zh-CN" dirty="0" err="1"/>
              <a:t>doi</a:t>
            </a:r>
            <a:r>
              <a:rPr lang="en-US" altLang="zh-CN" dirty="0"/>
              <a:t>: 10.1186/s12916015-0325-4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CN" dirty="0"/>
              <a:t>Parker G. Beyond major depression. Psychological Medicine. 2005; 35: 467-474. </a:t>
            </a:r>
            <a:r>
              <a:rPr lang="en-US" altLang="zh-CN" dirty="0" err="1"/>
              <a:t>doi</a:t>
            </a:r>
            <a:r>
              <a:rPr lang="en-US" altLang="zh-CN" dirty="0"/>
              <a:t>: 10.1017/S0033291704004210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CN" dirty="0"/>
              <a:t>Barlow DH, Sauer-Zavala S, Carl JR, </a:t>
            </a:r>
            <a:r>
              <a:rPr lang="en-US" altLang="zh-CN" dirty="0" err="1"/>
              <a:t>Bullis</a:t>
            </a:r>
            <a:r>
              <a:rPr lang="en-US" altLang="zh-CN" dirty="0"/>
              <a:t> JR, Ellard KK. The nature, diagnosis, and treatment of neuroticism: Back to the future. Clinical Psychological Science. 2014; 2: 344365. </a:t>
            </a:r>
            <a:r>
              <a:rPr lang="en-US" altLang="zh-CN" dirty="0" err="1"/>
              <a:t>doi</a:t>
            </a:r>
            <a:r>
              <a:rPr lang="en-US" altLang="zh-CN" dirty="0"/>
              <a:t>: 10.1177/216770261350553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09881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本文列出了哪些症状在诊断标准之间容易被重复</a:t>
            </a:r>
            <a:endParaRPr lang="en-US" altLang="zh-CN" dirty="0"/>
          </a:p>
          <a:p>
            <a:r>
              <a:rPr lang="zh-CN" altLang="en-US" dirty="0"/>
              <a:t>比如失眠，难以集中注意力，嗜睡等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111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逆时针方向是被重复次数最多的症状，顺时针方向是被重复次数最少的症状</a:t>
            </a:r>
            <a:endParaRPr lang="en-US" altLang="zh-CN" dirty="0"/>
          </a:p>
          <a:p>
            <a:r>
              <a:rPr lang="zh-CN" altLang="en-US" dirty="0"/>
              <a:t>每一条垂直于圆的线都代表一个症状，每一圈同心圆代表一个章节</a:t>
            </a:r>
            <a:endParaRPr lang="en-US" altLang="zh-CN" dirty="0"/>
          </a:p>
          <a:p>
            <a:r>
              <a:rPr lang="zh-CN" altLang="en-US" dirty="0"/>
              <a:t>如果该症状在该章节出现，则会画出一个实心圆（每个章节的圆颜色不同）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66866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06595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56548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07749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Fried EI, </a:t>
            </a:r>
            <a:r>
              <a:rPr lang="en-US" altLang="zh-TW" dirty="0" err="1"/>
              <a:t>Nesse</a:t>
            </a:r>
            <a:r>
              <a:rPr lang="en-US" altLang="zh-TW" dirty="0"/>
              <a:t> RM. Depression is not a consistent syndrome: An investigation of unique symptom patterns in the STAR∗D study. Journal of Affective Disorders. 2015; 172: 96102. </a:t>
            </a:r>
            <a:r>
              <a:rPr lang="en-US" altLang="zh-TW" dirty="0" err="1"/>
              <a:t>doi</a:t>
            </a:r>
            <a:r>
              <a:rPr lang="en-US" altLang="zh-TW" dirty="0"/>
              <a:t>: 10.1016/j.jad.2014.10.010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McGlinchey JB, Zimmerman M, Young D, </a:t>
            </a:r>
            <a:r>
              <a:rPr lang="en-US" altLang="zh-TW" dirty="0" err="1"/>
              <a:t>Chelminski</a:t>
            </a:r>
            <a:r>
              <a:rPr lang="en-US" altLang="zh-TW" dirty="0"/>
              <a:t> I. Diagnosing major depressive disorder VIII: Are some symptoms better than others? The Journal of Nervous and Mental Disease. 2006; 194: 785-790. </a:t>
            </a:r>
            <a:r>
              <a:rPr lang="en-US" altLang="zh-TW" dirty="0" err="1"/>
              <a:t>doi</a:t>
            </a:r>
            <a:r>
              <a:rPr lang="en-US" altLang="zh-TW" dirty="0"/>
              <a:t>: 10.1097/01.nmd.0000240222.75201.aa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Winter NR, </a:t>
            </a:r>
            <a:r>
              <a:rPr lang="en-US" altLang="zh-TW" dirty="0" err="1"/>
              <a:t>Leenings</a:t>
            </a:r>
            <a:r>
              <a:rPr lang="en-US" altLang="zh-TW" dirty="0"/>
              <a:t> R, Ernsting J, </a:t>
            </a:r>
            <a:r>
              <a:rPr lang="en-US" altLang="zh-TW" dirty="0" err="1"/>
              <a:t>Sarink</a:t>
            </a:r>
            <a:r>
              <a:rPr lang="en-US" altLang="zh-TW" dirty="0"/>
              <a:t> K, Fisch L, Emden D, </a:t>
            </a:r>
            <a:r>
              <a:rPr lang="en-US" altLang="zh-TW" dirty="0" err="1"/>
              <a:t>Blanke</a:t>
            </a:r>
            <a:r>
              <a:rPr lang="en-US" altLang="zh-TW" dirty="0"/>
              <a:t> J, </a:t>
            </a:r>
            <a:r>
              <a:rPr lang="en-US" altLang="zh-TW" dirty="0" err="1"/>
              <a:t>Goltermann</a:t>
            </a:r>
            <a:r>
              <a:rPr lang="en-US" altLang="zh-TW" dirty="0"/>
              <a:t> J, Opel N, </a:t>
            </a:r>
            <a:r>
              <a:rPr lang="en-US" altLang="zh-TW" dirty="0" err="1"/>
              <a:t>Barkhau</a:t>
            </a:r>
            <a:r>
              <a:rPr lang="en-US" altLang="zh-TW" dirty="0"/>
              <a:t> C, </a:t>
            </a:r>
            <a:r>
              <a:rPr lang="en-US" altLang="zh-TW" dirty="0" err="1"/>
              <a:t>Meinert</a:t>
            </a:r>
            <a:r>
              <a:rPr lang="en-US" altLang="zh-TW" dirty="0"/>
              <a:t> S, </a:t>
            </a:r>
            <a:r>
              <a:rPr lang="en-US" altLang="zh-TW" dirty="0" err="1"/>
              <a:t>Dohm</a:t>
            </a:r>
            <a:r>
              <a:rPr lang="en-US" altLang="zh-TW" dirty="0"/>
              <a:t> K, </a:t>
            </a:r>
            <a:r>
              <a:rPr lang="en-US" altLang="zh-TW" dirty="0" err="1"/>
              <a:t>Repple</a:t>
            </a:r>
            <a:r>
              <a:rPr lang="en-US" altLang="zh-TW" dirty="0"/>
              <a:t> J, Mauritz M, Gruber M, </a:t>
            </a:r>
            <a:r>
              <a:rPr lang="en-US" altLang="zh-TW" dirty="0" err="1"/>
              <a:t>Leehr</a:t>
            </a:r>
            <a:r>
              <a:rPr lang="en-US" altLang="zh-TW" dirty="0"/>
              <a:t> EJ, </a:t>
            </a:r>
            <a:r>
              <a:rPr lang="en-US" altLang="zh-TW" dirty="0" err="1"/>
              <a:t>Grotegerd</a:t>
            </a:r>
            <a:r>
              <a:rPr lang="en-US" altLang="zh-TW" dirty="0"/>
              <a:t> D, Redlich R, Jansen A, </a:t>
            </a:r>
            <a:r>
              <a:rPr lang="en-US" altLang="zh-TW" dirty="0" err="1"/>
              <a:t>Nenadic</a:t>
            </a:r>
            <a:r>
              <a:rPr lang="en-US" altLang="zh-TW" dirty="0"/>
              <a:t> I, </a:t>
            </a:r>
            <a:r>
              <a:rPr lang="en-US" altLang="zh-TW" dirty="0" err="1"/>
              <a:t>Noethen</a:t>
            </a:r>
            <a:r>
              <a:rPr lang="en-US" altLang="zh-TW" dirty="0"/>
              <a:t> MM, </a:t>
            </a:r>
            <a:r>
              <a:rPr lang="en-US" altLang="zh-TW" dirty="0" err="1"/>
              <a:t>Forstner</a:t>
            </a:r>
            <a:r>
              <a:rPr lang="en-US" altLang="zh-TW" dirty="0"/>
              <a:t> A, </a:t>
            </a:r>
            <a:r>
              <a:rPr lang="en-US" altLang="zh-TW" dirty="0" err="1"/>
              <a:t>Rietschel</a:t>
            </a:r>
            <a:r>
              <a:rPr lang="en-US" altLang="zh-TW" dirty="0"/>
              <a:t> M, Gross J, Bauer J, </a:t>
            </a:r>
            <a:r>
              <a:rPr lang="en-US" altLang="zh-TW" dirty="0" err="1"/>
              <a:t>Heindel</a:t>
            </a:r>
            <a:r>
              <a:rPr lang="en-US" altLang="zh-TW" dirty="0"/>
              <a:t> W, </a:t>
            </a:r>
            <a:r>
              <a:rPr lang="en-US" altLang="zh-TW" dirty="0" err="1"/>
              <a:t>Andlauer</a:t>
            </a:r>
            <a:r>
              <a:rPr lang="en-US" altLang="zh-TW" dirty="0"/>
              <a:t> T, Eickhoff SB, Kircher T, </a:t>
            </a:r>
            <a:r>
              <a:rPr lang="en-US" altLang="zh-TW" dirty="0" err="1"/>
              <a:t>Dannlowski</a:t>
            </a:r>
            <a:r>
              <a:rPr lang="en-US" altLang="zh-TW" dirty="0"/>
              <a:t> U, Hahn T. Quantifying deviations of brain structure and function in major depressive disorder across neuroimaging modalities. JAMA Psychiatry. 2022; 79: 879-888. </a:t>
            </a:r>
            <a:r>
              <a:rPr lang="en-US" altLang="zh-TW" dirty="0" err="1"/>
              <a:t>doi</a:t>
            </a:r>
            <a:r>
              <a:rPr lang="en-US" altLang="zh-TW" dirty="0"/>
              <a:t>: 10.1001/jamapsychiatry.2022.1780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Zimmerman M, </a:t>
            </a:r>
            <a:r>
              <a:rPr lang="en-US" altLang="zh-TW" dirty="0" err="1"/>
              <a:t>Chelminski</a:t>
            </a:r>
            <a:r>
              <a:rPr lang="en-US" altLang="zh-TW" dirty="0"/>
              <a:t> I, McGlinchey JB, Young D. Diagnosing major depressive disorder X: Can the utility of the DSM-IV symptom criteria be improved? The Journal of Nervous and Mental Disease. 2006; 194: 893-897. </a:t>
            </a:r>
            <a:r>
              <a:rPr lang="en-US" altLang="zh-TW" dirty="0" err="1"/>
              <a:t>doi</a:t>
            </a:r>
            <a:r>
              <a:rPr lang="en-US" altLang="zh-TW" dirty="0"/>
              <a:t>: 10.1097/01.nmd.0000248970.50265.34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Zimmerman M, McGlinchey JB, Young D, </a:t>
            </a:r>
            <a:r>
              <a:rPr lang="en-US" altLang="zh-TW" dirty="0" err="1"/>
              <a:t>Chelminski</a:t>
            </a:r>
            <a:r>
              <a:rPr lang="en-US" altLang="zh-TW" dirty="0"/>
              <a:t> I. Diagnosing major depressive disorder I: A psychometric evaluation of the DSM-IV symptom criteria. The Journal of Nervous and Mental Disease. 2006; 194: 158-163. </a:t>
            </a:r>
            <a:r>
              <a:rPr lang="en-US" altLang="zh-TW" dirty="0" err="1"/>
              <a:t>doi</a:t>
            </a:r>
            <a:r>
              <a:rPr lang="en-US" altLang="zh-TW" dirty="0"/>
              <a:t>: 10.1097/01.nmd.0000202239.20315.16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62912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Zimmerman M, </a:t>
            </a:r>
            <a:r>
              <a:rPr lang="en-US" altLang="zh-TW" dirty="0" err="1"/>
              <a:t>Chelminski</a:t>
            </a:r>
            <a:r>
              <a:rPr lang="en-US" altLang="zh-TW" dirty="0"/>
              <a:t> I, McGlinchey JB, Young D. Diagnosing major depressive disorder X: Can the utility of the DSM-IV symptom criteria be improved? The Journal of Nervous and Mental Disease. 2006; 194: 893-897. </a:t>
            </a:r>
            <a:r>
              <a:rPr lang="en-US" altLang="zh-TW" dirty="0" err="1"/>
              <a:t>doi</a:t>
            </a:r>
            <a:r>
              <a:rPr lang="en-US" altLang="zh-TW" dirty="0"/>
              <a:t>: 10.1097/01.nmd.0000248970.50265.34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Horvath A. Shared depressive symptomatology across mental disorders: Implications for mental health assessments. Master’s Thesis. Sydney University, Camperdown; 2022.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 err="1"/>
              <a:t>Zbozinek</a:t>
            </a:r>
            <a:r>
              <a:rPr lang="en-US" altLang="zh-TW" dirty="0"/>
              <a:t> TD, Rose RD, </a:t>
            </a:r>
            <a:r>
              <a:rPr lang="en-US" altLang="zh-TW" dirty="0" err="1"/>
              <a:t>Wolitzky</a:t>
            </a:r>
            <a:r>
              <a:rPr lang="en-US" altLang="zh-TW" dirty="0"/>
              <a:t>-Taylor KB, </a:t>
            </a:r>
            <a:r>
              <a:rPr lang="en-US" altLang="zh-TW" dirty="0" err="1"/>
              <a:t>Sherbourne</a:t>
            </a:r>
            <a:r>
              <a:rPr lang="en-US" altLang="zh-TW" dirty="0"/>
              <a:t> C, Sullivan G, Stein MB, </a:t>
            </a:r>
            <a:r>
              <a:rPr lang="en-US" altLang="zh-TW" dirty="0" err="1"/>
              <a:t>RoyByrne</a:t>
            </a:r>
            <a:r>
              <a:rPr lang="en-US" altLang="zh-TW" dirty="0"/>
              <a:t> PP, </a:t>
            </a:r>
            <a:r>
              <a:rPr lang="en-US" altLang="zh-TW" dirty="0" err="1"/>
              <a:t>Craske</a:t>
            </a:r>
            <a:r>
              <a:rPr lang="en-US" altLang="zh-TW" dirty="0"/>
              <a:t> MG. Diagnostic overlap of generalized anxiety disorder and major depressive disorder in a primary care sample. Depression and Anxiety. 2012; 29: 10651071. </a:t>
            </a:r>
            <a:r>
              <a:rPr lang="en-US" altLang="zh-TW" dirty="0" err="1"/>
              <a:t>doi</a:t>
            </a:r>
            <a:r>
              <a:rPr lang="en-US" altLang="zh-TW" dirty="0"/>
              <a:t>: 10.1002/da.22026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 err="1"/>
              <a:t>Hasin</a:t>
            </a:r>
            <a:r>
              <a:rPr lang="en-US" altLang="zh-TW" dirty="0"/>
              <a:t> DS, </a:t>
            </a:r>
            <a:r>
              <a:rPr lang="en-US" altLang="zh-TW" dirty="0" err="1"/>
              <a:t>Sarvet</a:t>
            </a:r>
            <a:r>
              <a:rPr lang="en-US" altLang="zh-TW" dirty="0"/>
              <a:t> AL, Meyers JL, </a:t>
            </a:r>
            <a:r>
              <a:rPr lang="en-US" altLang="zh-TW" dirty="0" err="1"/>
              <a:t>Saha</a:t>
            </a:r>
            <a:r>
              <a:rPr lang="en-US" altLang="zh-TW" dirty="0"/>
              <a:t> TD, </a:t>
            </a:r>
            <a:r>
              <a:rPr lang="en-US" altLang="zh-TW" dirty="0" err="1"/>
              <a:t>Ruan</a:t>
            </a:r>
            <a:r>
              <a:rPr lang="en-US" altLang="zh-TW" dirty="0"/>
              <a:t> WJ, </a:t>
            </a:r>
            <a:r>
              <a:rPr lang="en-US" altLang="zh-TW" dirty="0" err="1"/>
              <a:t>Stohl</a:t>
            </a:r>
            <a:r>
              <a:rPr lang="en-US" altLang="zh-TW" dirty="0"/>
              <a:t> M, Grant BF. Epidemiology of adult DSM-5 major depressive disorder and its specifiers in the United States. JAMA Psychiatry. 2018; 75: 336-346. </a:t>
            </a:r>
            <a:r>
              <a:rPr lang="en-US" altLang="zh-TW" dirty="0" err="1"/>
              <a:t>doi</a:t>
            </a:r>
            <a:r>
              <a:rPr lang="en-US" altLang="zh-TW" dirty="0"/>
              <a:t>: 10.1001/jamapsychiatry.2017.4602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55404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altLang="zh-TW" dirty="0" err="1"/>
              <a:t>Insel</a:t>
            </a:r>
            <a:r>
              <a:rPr lang="en-US" altLang="zh-TW" dirty="0"/>
              <a:t> T, Cuthbert B, Garvey M, </a:t>
            </a:r>
            <a:r>
              <a:rPr lang="en-US" altLang="zh-TW" dirty="0" err="1"/>
              <a:t>Heinssen</a:t>
            </a:r>
            <a:r>
              <a:rPr lang="en-US" altLang="zh-TW" dirty="0"/>
              <a:t> R, Pine DS, Quinn K, </a:t>
            </a:r>
            <a:r>
              <a:rPr lang="en-US" altLang="zh-TW" dirty="0" err="1"/>
              <a:t>Sanislow</a:t>
            </a:r>
            <a:r>
              <a:rPr lang="en-US" altLang="zh-TW" dirty="0"/>
              <a:t> C, Wang P. Research Domain Criteria (</a:t>
            </a:r>
            <a:r>
              <a:rPr lang="en-US" altLang="zh-TW" dirty="0" err="1"/>
              <a:t>RDoC</a:t>
            </a:r>
            <a:r>
              <a:rPr lang="en-US" altLang="zh-TW" dirty="0"/>
              <a:t>): Toward a new classification framework for research on mental disorders. The American Journal of Psychiatry. 2010; 167: 748-751. </a:t>
            </a:r>
            <a:r>
              <a:rPr lang="en-US" altLang="zh-TW" dirty="0" err="1"/>
              <a:t>doi</a:t>
            </a:r>
            <a:r>
              <a:rPr lang="en-US" altLang="zh-TW" dirty="0"/>
              <a:t>: 10.1176/appi.ajp.2010.09091379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Hofmann SG, Hayes SC. The future of intervention science: Process-based therapy. Clinical Psychological Science. 2019; 7: 37-50. </a:t>
            </a:r>
            <a:r>
              <a:rPr lang="en-US" altLang="zh-TW" dirty="0" err="1"/>
              <a:t>doi</a:t>
            </a:r>
            <a:r>
              <a:rPr lang="en-US" altLang="zh-TW" dirty="0"/>
              <a:t>: 10.1177/2167702618772296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Wolpert M, </a:t>
            </a:r>
            <a:r>
              <a:rPr lang="en-US" altLang="zh-TW" dirty="0" err="1"/>
              <a:t>Pote</a:t>
            </a:r>
            <a:r>
              <a:rPr lang="en-US" altLang="zh-TW" dirty="0"/>
              <a:t> I, Sebastian CL. Identifying and integrating active ingredients for mental health. The Lancet Psychiatry 2021; 8: 741-743. doi:10.1016/S2215-0366(21)00283-2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Kotov R, Krueger RF, Watson D, Achenbach TM, </a:t>
            </a:r>
            <a:r>
              <a:rPr lang="en-US" altLang="zh-TW" dirty="0" err="1"/>
              <a:t>Althoff</a:t>
            </a:r>
            <a:r>
              <a:rPr lang="en-US" altLang="zh-TW" dirty="0"/>
              <a:t> RR, </a:t>
            </a:r>
            <a:r>
              <a:rPr lang="en-US" altLang="zh-TW" dirty="0" err="1"/>
              <a:t>Bagby</a:t>
            </a:r>
            <a:r>
              <a:rPr lang="en-US" altLang="zh-TW" dirty="0"/>
              <a:t> RM, Brown TA, Carpenter WT, Caspi A, Clark LA, Eaton NR, Forbes MK, </a:t>
            </a:r>
            <a:r>
              <a:rPr lang="en-US" altLang="zh-TW" dirty="0" err="1"/>
              <a:t>Forbush</a:t>
            </a:r>
            <a:r>
              <a:rPr lang="en-US" altLang="zh-TW" dirty="0"/>
              <a:t> KT, Goldberg D, </a:t>
            </a:r>
            <a:r>
              <a:rPr lang="en-US" altLang="zh-TW" dirty="0" err="1"/>
              <a:t>Hasin</a:t>
            </a:r>
            <a:r>
              <a:rPr lang="en-US" altLang="zh-TW" dirty="0"/>
              <a:t> D, Hyman SE, Ivanova MY, </a:t>
            </a:r>
            <a:r>
              <a:rPr lang="en-US" altLang="zh-TW" dirty="0" err="1"/>
              <a:t>Lynam</a:t>
            </a:r>
            <a:r>
              <a:rPr lang="en-US" altLang="zh-TW" dirty="0"/>
              <a:t> DR, </a:t>
            </a:r>
            <a:r>
              <a:rPr lang="en-US" altLang="zh-TW" dirty="0" err="1"/>
              <a:t>Markon</a:t>
            </a:r>
            <a:r>
              <a:rPr lang="en-US" altLang="zh-TW" dirty="0"/>
              <a:t> K, Miller JD, Moffitt TE, Morey LC, Mullins-</a:t>
            </a:r>
            <a:r>
              <a:rPr lang="en-US" altLang="zh-TW" dirty="0" err="1"/>
              <a:t>Sweatt</a:t>
            </a:r>
            <a:r>
              <a:rPr lang="en-US" altLang="zh-TW" dirty="0"/>
              <a:t> SN, </a:t>
            </a:r>
            <a:r>
              <a:rPr lang="en-US" altLang="zh-TW" dirty="0" err="1"/>
              <a:t>Ormel</a:t>
            </a:r>
            <a:r>
              <a:rPr lang="en-US" altLang="zh-TW" dirty="0"/>
              <a:t> J, Patrick CJ, </a:t>
            </a:r>
            <a:r>
              <a:rPr lang="en-US" altLang="zh-TW" dirty="0" err="1"/>
              <a:t>Regier</a:t>
            </a:r>
            <a:r>
              <a:rPr lang="en-US" altLang="zh-TW" dirty="0"/>
              <a:t> DA, Rescorla L, </a:t>
            </a:r>
            <a:r>
              <a:rPr lang="en-US" altLang="zh-TW" dirty="0" err="1"/>
              <a:t>Ruggero</a:t>
            </a:r>
            <a:r>
              <a:rPr lang="en-US" altLang="zh-TW" dirty="0"/>
              <a:t> CJ, Samuel DB, </a:t>
            </a:r>
            <a:r>
              <a:rPr lang="en-US" altLang="zh-TW" dirty="0" err="1"/>
              <a:t>Sellbom</a:t>
            </a:r>
            <a:r>
              <a:rPr lang="en-US" altLang="zh-TW" dirty="0"/>
              <a:t> M, Simms LJ, </a:t>
            </a:r>
            <a:r>
              <a:rPr lang="en-US" altLang="zh-TW" dirty="0" err="1"/>
              <a:t>Skodol</a:t>
            </a:r>
            <a:r>
              <a:rPr lang="en-US" altLang="zh-TW" dirty="0"/>
              <a:t> AE, Slade T, South SC, Tackett JL, Waldman ID, </a:t>
            </a:r>
            <a:r>
              <a:rPr lang="en-US" altLang="zh-TW" dirty="0" err="1"/>
              <a:t>Waszczuk</a:t>
            </a:r>
            <a:r>
              <a:rPr lang="en-US" altLang="zh-TW" dirty="0"/>
              <a:t> MA, </a:t>
            </a:r>
            <a:r>
              <a:rPr lang="en-US" altLang="zh-TW" dirty="0" err="1"/>
              <a:t>Widiger</a:t>
            </a:r>
            <a:r>
              <a:rPr lang="en-US" altLang="zh-TW" dirty="0"/>
              <a:t> TA, Wright AGC, Zimmerman M. The Hierarchical Taxonomy of Psychopathology (</a:t>
            </a:r>
            <a:r>
              <a:rPr lang="en-US" altLang="zh-TW" dirty="0" err="1"/>
              <a:t>HiTOP</a:t>
            </a:r>
            <a:r>
              <a:rPr lang="en-US" altLang="zh-TW" dirty="0"/>
              <a:t>): A dimensional alternative to traditional </a:t>
            </a:r>
            <a:r>
              <a:rPr lang="en-US" altLang="zh-TW" dirty="0" err="1"/>
              <a:t>nosologies</a:t>
            </a:r>
            <a:r>
              <a:rPr lang="en-US" altLang="zh-TW" dirty="0"/>
              <a:t>. Journal of Abnormal Psychology. 2017; 126: 454-477. </a:t>
            </a:r>
            <a:r>
              <a:rPr lang="en-US" altLang="zh-TW" dirty="0" err="1"/>
              <a:t>doi</a:t>
            </a:r>
            <a:r>
              <a:rPr lang="en-US" altLang="zh-TW" dirty="0"/>
              <a:t>: 10.1037/abn0000258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6365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altLang="zh-TW" dirty="0" err="1"/>
              <a:t>Borsboom</a:t>
            </a:r>
            <a:r>
              <a:rPr lang="en-US" altLang="zh-TW" dirty="0"/>
              <a:t> D, Cramer AOJ, </a:t>
            </a:r>
            <a:r>
              <a:rPr lang="en-US" altLang="zh-TW" dirty="0" err="1"/>
              <a:t>Schmittmann</a:t>
            </a:r>
            <a:r>
              <a:rPr lang="en-US" altLang="zh-TW" dirty="0"/>
              <a:t> VD, </a:t>
            </a:r>
            <a:r>
              <a:rPr lang="en-US" altLang="zh-TW" dirty="0" err="1"/>
              <a:t>Epskamp</a:t>
            </a:r>
            <a:r>
              <a:rPr lang="en-US" altLang="zh-TW" dirty="0"/>
              <a:t> S, </a:t>
            </a:r>
            <a:r>
              <a:rPr lang="en-US" altLang="zh-TW" dirty="0" err="1"/>
              <a:t>Waldorp</a:t>
            </a:r>
            <a:r>
              <a:rPr lang="en-US" altLang="zh-TW" dirty="0"/>
              <a:t> LJ. The small world of psychopathology. </a:t>
            </a:r>
            <a:r>
              <a:rPr lang="en-US" altLang="zh-TW" dirty="0" err="1"/>
              <a:t>PloS</a:t>
            </a:r>
            <a:r>
              <a:rPr lang="en-US" altLang="zh-TW" dirty="0"/>
              <a:t> One. 2011; 6. </a:t>
            </a:r>
            <a:r>
              <a:rPr lang="en-US" altLang="zh-TW" dirty="0" err="1"/>
              <a:t>doi</a:t>
            </a:r>
            <a:r>
              <a:rPr lang="en-US" altLang="zh-TW" dirty="0"/>
              <a:t>: 10.1371/journal.pone.0027407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 err="1"/>
              <a:t>Tio</a:t>
            </a:r>
            <a:r>
              <a:rPr lang="en-US" altLang="zh-TW" dirty="0"/>
              <a:t> P, </a:t>
            </a:r>
            <a:r>
              <a:rPr lang="en-US" altLang="zh-TW" dirty="0" err="1"/>
              <a:t>Epskamp</a:t>
            </a:r>
            <a:r>
              <a:rPr lang="en-US" altLang="zh-TW" dirty="0"/>
              <a:t> S, </a:t>
            </a:r>
            <a:r>
              <a:rPr lang="en-US" altLang="zh-TW" dirty="0" err="1"/>
              <a:t>Noordhof</a:t>
            </a:r>
            <a:r>
              <a:rPr lang="en-US" altLang="zh-TW" dirty="0"/>
              <a:t> A and </a:t>
            </a:r>
            <a:r>
              <a:rPr lang="en-US" altLang="zh-TW" dirty="0" err="1"/>
              <a:t>Borsboom</a:t>
            </a:r>
            <a:r>
              <a:rPr lang="en-US" altLang="zh-TW" dirty="0"/>
              <a:t> D. Mapping the manuals of madness: Comparing the ICD-10 and DSM-IV-TR using a network approach. International Journal of Methods In Psychiatric Research. 2016; 25: 267-276. </a:t>
            </a:r>
            <a:r>
              <a:rPr lang="en-US" altLang="zh-TW" dirty="0" err="1"/>
              <a:t>doi</a:t>
            </a:r>
            <a:r>
              <a:rPr lang="en-US" altLang="zh-TW" dirty="0"/>
              <a:t>: 10.1002/mpr.1503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Forbes MK. Implications of the symptom-level overlap among DSM diagnoses for dimensions of psychopathology. Journal of Emotion and Psychopathology. 2023; 1(1): 104-112. </a:t>
            </a:r>
            <a:r>
              <a:rPr lang="en-US" altLang="zh-TW" dirty="0" err="1"/>
              <a:t>doi</a:t>
            </a:r>
            <a:r>
              <a:rPr lang="en-US" altLang="zh-TW" dirty="0"/>
              <a:t>: 10.55913/joep.v1i1.6</a:t>
            </a:r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625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altLang="zh-TW" dirty="0" err="1"/>
              <a:t>Borsboom</a:t>
            </a:r>
            <a:r>
              <a:rPr lang="en-US" altLang="zh-TW" dirty="0"/>
              <a:t> D, Cramer AOJ, </a:t>
            </a:r>
            <a:r>
              <a:rPr lang="en-US" altLang="zh-TW" dirty="0" err="1"/>
              <a:t>Schmittmann</a:t>
            </a:r>
            <a:r>
              <a:rPr lang="en-US" altLang="zh-TW" dirty="0"/>
              <a:t> VD, </a:t>
            </a:r>
            <a:r>
              <a:rPr lang="en-US" altLang="zh-TW" dirty="0" err="1"/>
              <a:t>Epskamp</a:t>
            </a:r>
            <a:r>
              <a:rPr lang="en-US" altLang="zh-TW" dirty="0"/>
              <a:t> S, </a:t>
            </a:r>
            <a:r>
              <a:rPr lang="en-US" altLang="zh-TW" dirty="0" err="1"/>
              <a:t>Waldorp</a:t>
            </a:r>
            <a:r>
              <a:rPr lang="en-US" altLang="zh-TW" dirty="0"/>
              <a:t> LJ. The small world of psychopathology. </a:t>
            </a:r>
            <a:r>
              <a:rPr lang="en-US" altLang="zh-TW" dirty="0" err="1"/>
              <a:t>PloS</a:t>
            </a:r>
            <a:r>
              <a:rPr lang="en-US" altLang="zh-TW" dirty="0"/>
              <a:t> One. 2011; 6. </a:t>
            </a:r>
            <a:r>
              <a:rPr lang="en-US" altLang="zh-TW" dirty="0" err="1"/>
              <a:t>doi</a:t>
            </a:r>
            <a:r>
              <a:rPr lang="en-US" altLang="zh-TW" dirty="0"/>
              <a:t>: 10.1371/journal.pone.0027407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 err="1"/>
              <a:t>Tio</a:t>
            </a:r>
            <a:r>
              <a:rPr lang="en-US" altLang="zh-TW" dirty="0"/>
              <a:t> P, </a:t>
            </a:r>
            <a:r>
              <a:rPr lang="en-US" altLang="zh-TW" dirty="0" err="1"/>
              <a:t>Epskamp</a:t>
            </a:r>
            <a:r>
              <a:rPr lang="en-US" altLang="zh-TW" dirty="0"/>
              <a:t> S, </a:t>
            </a:r>
            <a:r>
              <a:rPr lang="en-US" altLang="zh-TW" dirty="0" err="1"/>
              <a:t>Noordhof</a:t>
            </a:r>
            <a:r>
              <a:rPr lang="en-US" altLang="zh-TW" dirty="0"/>
              <a:t> A and </a:t>
            </a:r>
            <a:r>
              <a:rPr lang="en-US" altLang="zh-TW" dirty="0" err="1"/>
              <a:t>Borsboom</a:t>
            </a:r>
            <a:r>
              <a:rPr lang="en-US" altLang="zh-TW" dirty="0"/>
              <a:t> D. Mapping the manuals of madness: Comparing the ICD-10 and DSM-IV-TR using a network approach. International Journal of Methods In Psychiatric Research. 2016; 25: 267-276. </a:t>
            </a:r>
            <a:r>
              <a:rPr lang="en-US" altLang="zh-TW" dirty="0" err="1"/>
              <a:t>doi</a:t>
            </a:r>
            <a:r>
              <a:rPr lang="en-US" altLang="zh-TW" dirty="0"/>
              <a:t>: 10.1002/mpr.1503</a:t>
            </a:r>
          </a:p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83430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5000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8122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7035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0809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D1A70-94FB-4B8C-B566-753D0875AD3F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7905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5721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3188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4705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4523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9304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239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675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516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9892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74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1210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C2331-1725-48EA-8E37-91DDC4DD161B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0B8FF-8D66-4DC2-B387-9C98F3369A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6308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24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2551837"/>
            <a:ext cx="12192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3600" dirty="0">
                <a:solidFill>
                  <a:srgbClr val="005B70"/>
                </a:solidFill>
              </a:rPr>
              <a:t>Elemental Psychopathology: </a:t>
            </a:r>
            <a:endParaRPr lang="en-US" altLang="zh-TW" sz="3600" dirty="0">
              <a:solidFill>
                <a:srgbClr val="005B70"/>
              </a:solidFill>
            </a:endParaRPr>
          </a:p>
          <a:p>
            <a:pPr algn="ctr"/>
            <a:r>
              <a:rPr lang="zh-TW" altLang="en-US" sz="3600" dirty="0">
                <a:solidFill>
                  <a:srgbClr val="005B70"/>
                </a:solidFill>
              </a:rPr>
              <a:t>Distilling Constituent Symptoms </a:t>
            </a:r>
            <a:r>
              <a:rPr lang="en-US" altLang="zh-CN" sz="3600" dirty="0">
                <a:solidFill>
                  <a:srgbClr val="005B70"/>
                </a:solidFill>
              </a:rPr>
              <a:t>a</a:t>
            </a:r>
            <a:r>
              <a:rPr lang="zh-TW" altLang="en-US" sz="3600" dirty="0">
                <a:solidFill>
                  <a:srgbClr val="005B70"/>
                </a:solidFill>
              </a:rPr>
              <a:t>nd Patterns </a:t>
            </a:r>
            <a:r>
              <a:rPr lang="en-US" altLang="zh-TW" sz="3600" dirty="0">
                <a:solidFill>
                  <a:srgbClr val="005B70"/>
                </a:solidFill>
              </a:rPr>
              <a:t>o</a:t>
            </a:r>
            <a:r>
              <a:rPr lang="zh-TW" altLang="en-US" sz="3600" dirty="0">
                <a:solidFill>
                  <a:srgbClr val="005B70"/>
                </a:solidFill>
              </a:rPr>
              <a:t>f Repetition </a:t>
            </a:r>
            <a:endParaRPr lang="en-US" altLang="zh-TW" sz="3600" dirty="0">
              <a:solidFill>
                <a:srgbClr val="005B70"/>
              </a:solidFill>
            </a:endParaRPr>
          </a:p>
          <a:p>
            <a:pPr algn="ctr"/>
            <a:r>
              <a:rPr lang="en-US" altLang="zh-TW" sz="3600" dirty="0">
                <a:solidFill>
                  <a:srgbClr val="005B70"/>
                </a:solidFill>
              </a:rPr>
              <a:t>i</a:t>
            </a:r>
            <a:r>
              <a:rPr lang="zh-TW" altLang="en-US" sz="3600" dirty="0">
                <a:solidFill>
                  <a:srgbClr val="005B70"/>
                </a:solidFill>
              </a:rPr>
              <a:t>n The Diagnostic Criteria </a:t>
            </a:r>
            <a:r>
              <a:rPr lang="en-US" altLang="zh-TW" sz="3600" dirty="0">
                <a:solidFill>
                  <a:srgbClr val="005B70"/>
                </a:solidFill>
              </a:rPr>
              <a:t>o</a:t>
            </a:r>
            <a:r>
              <a:rPr lang="zh-TW" altLang="en-US" sz="3600" dirty="0">
                <a:solidFill>
                  <a:srgbClr val="005B70"/>
                </a:solidFill>
              </a:rPr>
              <a:t>f The DSM-5</a:t>
            </a:r>
          </a:p>
        </p:txBody>
      </p:sp>
      <p:sp>
        <p:nvSpPr>
          <p:cNvPr id="5" name="矩形 4"/>
          <p:cNvSpPr/>
          <p:nvPr/>
        </p:nvSpPr>
        <p:spPr>
          <a:xfrm>
            <a:off x="210312" y="173736"/>
            <a:ext cx="11777472" cy="6519672"/>
          </a:xfrm>
          <a:prstGeom prst="rect">
            <a:avLst/>
          </a:prstGeom>
          <a:noFill/>
          <a:ln w="76200">
            <a:solidFill>
              <a:srgbClr val="005B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280416" y="242316"/>
            <a:ext cx="11631168" cy="6373368"/>
          </a:xfrm>
          <a:prstGeom prst="rect">
            <a:avLst/>
          </a:prstGeom>
          <a:noFill/>
          <a:ln w="76200">
            <a:solidFill>
              <a:srgbClr val="74A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75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37499" y="901712"/>
            <a:ext cx="7500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未满足以上规则的疾病将不会被纳入分析，一共有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85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个，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</a:rPr>
              <a:t>其中</a:t>
            </a:r>
            <a:r>
              <a:rPr lang="en-US" altLang="zh-TW" dirty="0">
                <a:latin typeface="楷体" panose="02010609060101010101" pitchFamily="49" charset="-122"/>
                <a:ea typeface="楷体" panose="02010609060101010101" pitchFamily="49" charset="-122"/>
              </a:rPr>
              <a:t>82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</a:rPr>
              <a:t>个未列出任何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特殊症状（附加症状）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zh-TW" altLang="zh-TW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284" y="1729819"/>
            <a:ext cx="2934344" cy="437947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239" y="1729819"/>
            <a:ext cx="2915522" cy="439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57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25061" y="1582340"/>
            <a:ext cx="726790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在定义某些诊断标准时存在的模糊或不确定性。因为某些诊断标准描述的症状可能很宽泛或狠抽象，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导致症状的具体内容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不够明确。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例如，对于神经认知障碍这一疾病，其中一个症状是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“重大认知衰退”，但对于什么是“重大的”认知衰退，却没有给出具体的定义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因此，在这个项目中，我们需要通过参考其他相关的症状，以及其具体的诊断标准，来确定某个诊断标准的具体内容，以保证分析的一致性。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总的来说，本研究将使用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定性内容编码和</a:t>
            </a:r>
            <a:r>
              <a:rPr lang="zh-CN" altLang="zh-TW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自然语言处理</a:t>
            </a:r>
            <a:r>
              <a:rPr lang="en-US" altLang="zh-TW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(NLP)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对核心症状进行了内容重叠的检验。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6239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7304" y="1443841"/>
            <a:ext cx="775484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用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定性内容编码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对核心症状进行了内容重叠的检验。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相同的症状被识别并标记为相同。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四名成员对这些概念进行以下步骤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1257300" lvl="2" indent="-342900">
              <a:buFont typeface="+mj-lt"/>
              <a:buAutoNum type="alphaLcParenR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首先，将症状分配到情感、行为、认知或身体症状中，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1257300" lvl="2" indent="-342900">
              <a:buFont typeface="+mj-lt"/>
              <a:buAutoNum type="alphaLcParenR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然后，再将症状细分为子类别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例如，情感症状编码为</a:t>
            </a:r>
            <a:r>
              <a:rPr lang="zh-CN" altLang="en-US" i="1" dirty="0">
                <a:latin typeface="楷体" panose="02010609060101010101" pitchFamily="49" charset="-122"/>
                <a:ea typeface="楷体" panose="02010609060101010101" pitchFamily="49" charset="-122"/>
              </a:rPr>
              <a:t>低情绪、高情绪、波动情绪、焦虑情绪、愤怒情绪和受限制的情感</a:t>
            </a:r>
            <a:endParaRPr lang="en-US" altLang="zh-CN" i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1257300" lvl="2" indent="-342900">
              <a:buFont typeface="+mj-lt"/>
              <a:buAutoNum type="alphaLcParenR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最后，在每个子类别中对症状进行内容重叠的编码。即根据一个启发式规则，检验是否多个症状代表同样的主观体验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1657350" lvl="3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例如，抑郁情绪与低情绪被认为是同样的主观体验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整个过程被重复了超过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90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次</a:t>
            </a:r>
            <a:endParaRPr lang="zh-TW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5622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40981" y="1582340"/>
            <a:ext cx="732045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用</a:t>
            </a:r>
            <a:r>
              <a:rPr lang="zh-CN" altLang="zh-TW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自然语言处理</a:t>
            </a:r>
            <a:r>
              <a:rPr lang="en-US" altLang="zh-TW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(NLP) 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来识别可能遗漏的任何语义匹配。</a:t>
            </a:r>
            <a:r>
              <a:rPr lang="zh-CN" altLang="zh-TW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建立一个计算模型，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来评估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两个症状在语义相似性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中的相对距离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，确定它们何时具有相同的含义。</a:t>
            </a:r>
            <a:endParaRPr lang="en-US" altLang="zh-CN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过滤掉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已经被认为是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相同的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“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症状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对”后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使用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该模型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预训练模型对剩余的可能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“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症状对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”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进行评分。</a:t>
            </a:r>
            <a:r>
              <a:rPr lang="zh-CN" altLang="zh-TW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使用五重交叉验证框架来评估模型的性能。</a:t>
            </a:r>
            <a:r>
              <a:rPr lang="zh-CN" altLang="zh-TW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zh-CN" altLang="en-US" i="1" dirty="0">
                <a:latin typeface="楷体" panose="02010609060101010101" pitchFamily="49" charset="-122"/>
                <a:ea typeface="楷体" panose="02010609060101010101" pitchFamily="49" charset="-122"/>
              </a:rPr>
              <a:t>将数据集划分为五个等分，每次将其中四个作为训练集，一个作为验证集，进行五次模型训练和验证，以评估模型的性能</a:t>
            </a:r>
            <a:endParaRPr lang="en-US" altLang="zh-CN" i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两位研究人员手动检查了语义相似性得分最高的前</a:t>
            </a:r>
            <a:r>
              <a:rPr lang="en-US" altLang="zh-TW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1000 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对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症状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是否有其他匹配项，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最终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确定了</a:t>
            </a:r>
            <a:r>
              <a:rPr lang="en-US" altLang="zh-TW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26 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个新的匹配症状对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，一共</a:t>
            </a:r>
            <a:r>
              <a:rPr lang="en-US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3,096 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个匹配的症状对。</a:t>
            </a:r>
            <a:r>
              <a:rPr lang="zh-CN" altLang="zh-TW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681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5B70"/>
            </a:gs>
            <a:gs pos="100000">
              <a:srgbClr val="74AA9C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6D3B5EA-A72E-E318-77A6-F7C0AEE9100A}"/>
              </a:ext>
            </a:extLst>
          </p:cNvPr>
          <p:cNvSpPr txBox="1"/>
          <p:nvPr/>
        </p:nvSpPr>
        <p:spPr>
          <a:xfrm>
            <a:off x="2421565" y="2921168"/>
            <a:ext cx="285218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lang="zh-TW" altLang="en-US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4036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11992" y="2551837"/>
            <a:ext cx="320334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/>
              <a:t>在</a:t>
            </a:r>
            <a:r>
              <a:rPr lang="en-US" altLang="zh-CN"/>
              <a:t>628</a:t>
            </a:r>
            <a:r>
              <a:rPr lang="zh-CN" altLang="en-US"/>
              <a:t>种不同的症状中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/>
              <a:t>397(63.2%)</a:t>
            </a:r>
            <a:r>
              <a:rPr lang="zh-CN" altLang="en-US"/>
              <a:t>种单一症状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/>
              <a:t>231(36.8%)</a:t>
            </a:r>
            <a:r>
              <a:rPr lang="zh-CN" altLang="en-US"/>
              <a:t>种非单一症状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/>
              <a:t>非单一症状一共出现了</a:t>
            </a:r>
            <a:r>
              <a:rPr lang="en-US" altLang="zh-CN"/>
              <a:t>1022</a:t>
            </a:r>
            <a:r>
              <a:rPr lang="zh-CN" altLang="en-US"/>
              <a:t>次，占所有诊断标准中列出的症状的</a:t>
            </a:r>
            <a:r>
              <a:rPr lang="en-US" altLang="zh-CN"/>
              <a:t>72.0%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18985" y="772509"/>
            <a:ext cx="5619646" cy="531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778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0393" y="2413337"/>
            <a:ext cx="302307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/>
              <a:t>非单一症状的内容重叠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/>
              <a:t>163</a:t>
            </a:r>
            <a:r>
              <a:rPr lang="zh-CN" altLang="en-US"/>
              <a:t>种</a:t>
            </a:r>
            <a:r>
              <a:rPr lang="en-US" altLang="zh-CN"/>
              <a:t>(70.6%)</a:t>
            </a:r>
            <a:r>
              <a:rPr lang="zh-CN" altLang="en-US"/>
              <a:t>在同一章节内重复出现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/>
              <a:t>155</a:t>
            </a:r>
            <a:r>
              <a:rPr lang="zh-CN" altLang="en-US"/>
              <a:t>种</a:t>
            </a:r>
            <a:r>
              <a:rPr lang="en-US" altLang="zh-CN"/>
              <a:t>(67.1%)</a:t>
            </a:r>
            <a:r>
              <a:rPr lang="zh-CN" altLang="en-US"/>
              <a:t>在多个章节之间重复出现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/>
              <a:t>87</a:t>
            </a:r>
            <a:r>
              <a:rPr lang="zh-CN" altLang="en-US"/>
              <a:t>种</a:t>
            </a:r>
            <a:r>
              <a:rPr lang="en-US" altLang="zh-CN"/>
              <a:t>(37.7%)</a:t>
            </a:r>
            <a:r>
              <a:rPr lang="zh-CN" altLang="en-US"/>
              <a:t>在章节内和章节间都重复出现</a:t>
            </a:r>
            <a:endParaRPr lang="en-US" altLang="zh-CN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78452" y="835701"/>
            <a:ext cx="5485966" cy="518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93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28922" y="6389870"/>
            <a:ext cx="75761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/>
              <a:t>140</a:t>
            </a:r>
            <a:r>
              <a:rPr lang="zh-CN" altLang="en-US" dirty="0"/>
              <a:t>个诊断标准</a:t>
            </a:r>
            <a:r>
              <a:rPr lang="en-US" altLang="zh-CN" dirty="0"/>
              <a:t>(69.3%)</a:t>
            </a:r>
            <a:r>
              <a:rPr lang="zh-CN" altLang="en-US" dirty="0"/>
              <a:t>至少有一个症状在另一个诊断中重复出现</a:t>
            </a:r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2464" y="845631"/>
            <a:ext cx="7894480" cy="516673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148552" y="566928"/>
            <a:ext cx="2288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/>
              <a:t>对每一类诊断标准来看</a:t>
            </a:r>
          </a:p>
        </p:txBody>
      </p:sp>
    </p:spTree>
    <p:extLst>
      <p:ext uri="{BB962C8B-B14F-4D97-AF65-F5344CB8AC3E}">
        <p14:creationId xmlns:p14="http://schemas.microsoft.com/office/powerpoint/2010/main" val="3230285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80125" y="6370713"/>
            <a:ext cx="68737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/>
              <a:t>118</a:t>
            </a:r>
            <a:r>
              <a:rPr lang="zh-CN" altLang="en-US" dirty="0"/>
              <a:t>个诊断标准</a:t>
            </a:r>
            <a:r>
              <a:rPr lang="en-US" altLang="zh-CN" dirty="0"/>
              <a:t>(58.4%)</a:t>
            </a:r>
            <a:r>
              <a:rPr lang="zh-CN" altLang="en-US" dirty="0"/>
              <a:t>在另一个章节的诊断中重复出现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1384" y="614481"/>
            <a:ext cx="7836640" cy="554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957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28922" y="6389870"/>
            <a:ext cx="75761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/>
              <a:t>75</a:t>
            </a:r>
            <a:r>
              <a:rPr lang="zh-CN" altLang="en-US" dirty="0"/>
              <a:t>个诊断标准</a:t>
            </a:r>
            <a:r>
              <a:rPr lang="en-US" altLang="zh-CN" dirty="0"/>
              <a:t>(37.1%)</a:t>
            </a:r>
            <a:r>
              <a:rPr lang="zh-CN" altLang="en-US" dirty="0"/>
              <a:t>的每个症状都在至少另一个诊断中重复出现</a:t>
            </a:r>
            <a:endParaRPr lang="en-US" altLang="zh-CN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6197"/>
          <a:stretch/>
        </p:blipFill>
        <p:spPr>
          <a:xfrm>
            <a:off x="895271" y="664106"/>
            <a:ext cx="7188866" cy="552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65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5B70"/>
            </a:gs>
            <a:gs pos="100000">
              <a:srgbClr val="74AA9C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6D3B5EA-A72E-E318-77A6-F7C0AEE9100A}"/>
              </a:ext>
            </a:extLst>
          </p:cNvPr>
          <p:cNvSpPr txBox="1"/>
          <p:nvPr/>
        </p:nvSpPr>
        <p:spPr>
          <a:xfrm>
            <a:off x="2283341" y="1536174"/>
            <a:ext cx="631839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  </a:t>
            </a:r>
            <a:endParaRPr lang="zh-TW" altLang="en-US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939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28922" y="6389870"/>
            <a:ext cx="75761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/>
              <a:t>47</a:t>
            </a:r>
            <a:r>
              <a:rPr lang="zh-CN" altLang="en-US" dirty="0"/>
              <a:t>个诊断标准</a:t>
            </a:r>
            <a:r>
              <a:rPr lang="en-US" altLang="zh-CN" dirty="0"/>
              <a:t>(23.3%)</a:t>
            </a:r>
            <a:r>
              <a:rPr lang="zh-CN" altLang="en-US" dirty="0"/>
              <a:t>的每个症状都在其他章节中重复出现</a:t>
            </a:r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54608" y="616327"/>
            <a:ext cx="7104072" cy="572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065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28922" y="6389870"/>
            <a:ext cx="75761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/>
              <a:t>62</a:t>
            </a:r>
            <a:r>
              <a:rPr lang="zh-CN" altLang="en-US" dirty="0"/>
              <a:t>个诊断标准</a:t>
            </a:r>
            <a:r>
              <a:rPr lang="en-US" altLang="zh-CN" dirty="0"/>
              <a:t>(30.7%)</a:t>
            </a:r>
            <a:r>
              <a:rPr lang="zh-CN" altLang="en-US" dirty="0"/>
              <a:t>没有症状重叠，</a:t>
            </a:r>
            <a:r>
              <a:rPr lang="en-US" altLang="zh-CN" dirty="0"/>
              <a:t>35</a:t>
            </a:r>
            <a:r>
              <a:rPr lang="zh-CN" altLang="en-US" dirty="0"/>
              <a:t>个诊断标准仅包括单个症状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7304" y="679652"/>
            <a:ext cx="7946746" cy="549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693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756" y="699849"/>
            <a:ext cx="5553896" cy="51019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415576" y="6106406"/>
            <a:ext cx="50383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Söhne"/>
              </a:rPr>
              <a:t>一些领域比其他领域更容易出现症状的重复</a:t>
            </a:r>
            <a:endParaRPr lang="en-US" altLang="zh-CN" dirty="0"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151421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756" y="699849"/>
            <a:ext cx="5553896" cy="51019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08" y="5934670"/>
            <a:ext cx="7924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dirty="0"/>
              <a:t>有的章节中涉及的症状完全不在其他诊断标准中出现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/>
              <a:t>比如，</a:t>
            </a:r>
            <a:r>
              <a:rPr lang="en-US" altLang="zh-CN" dirty="0"/>
              <a:t>Elimination Disorders, Gender Dysphoria, or Paraphilic Disorders</a:t>
            </a:r>
            <a:endParaRPr lang="en-US" altLang="zh-CN" dirty="0">
              <a:latin typeface="Söhne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EC37EB70-6A87-7100-4BBA-A89BA15499D2}"/>
              </a:ext>
            </a:extLst>
          </p:cNvPr>
          <p:cNvSpPr/>
          <p:nvPr/>
        </p:nvSpPr>
        <p:spPr>
          <a:xfrm>
            <a:off x="2179674" y="3923415"/>
            <a:ext cx="4901610" cy="223284"/>
          </a:xfrm>
          <a:prstGeom prst="roundRect">
            <a:avLst/>
          </a:prstGeom>
          <a:noFill/>
          <a:ln w="38100">
            <a:solidFill>
              <a:srgbClr val="74A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37FCF59-AF84-B7A8-583F-7EDAAE71C1F7}"/>
              </a:ext>
            </a:extLst>
          </p:cNvPr>
          <p:cNvSpPr/>
          <p:nvPr/>
        </p:nvSpPr>
        <p:spPr>
          <a:xfrm>
            <a:off x="2179674" y="4347222"/>
            <a:ext cx="4901610" cy="223284"/>
          </a:xfrm>
          <a:prstGeom prst="roundRect">
            <a:avLst/>
          </a:prstGeom>
          <a:noFill/>
          <a:ln w="38100">
            <a:solidFill>
              <a:srgbClr val="74A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596767E-4596-C577-4B93-A232B14CC516}"/>
              </a:ext>
            </a:extLst>
          </p:cNvPr>
          <p:cNvSpPr/>
          <p:nvPr/>
        </p:nvSpPr>
        <p:spPr>
          <a:xfrm>
            <a:off x="2179674" y="5381222"/>
            <a:ext cx="4901610" cy="223284"/>
          </a:xfrm>
          <a:prstGeom prst="roundRect">
            <a:avLst/>
          </a:prstGeom>
          <a:noFill/>
          <a:ln w="38100">
            <a:solidFill>
              <a:srgbClr val="74A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1318B061-170D-FA7B-D074-ED22B40757C4}"/>
              </a:ext>
            </a:extLst>
          </p:cNvPr>
          <p:cNvSpPr/>
          <p:nvPr/>
        </p:nvSpPr>
        <p:spPr>
          <a:xfrm>
            <a:off x="4342232" y="3848986"/>
            <a:ext cx="401274" cy="1840583"/>
          </a:xfrm>
          <a:prstGeom prst="roundRect">
            <a:avLst/>
          </a:prstGeom>
          <a:noFill/>
          <a:ln w="38100">
            <a:solidFill>
              <a:srgbClr val="74A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6324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756" y="699849"/>
            <a:ext cx="5553896" cy="51019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08" y="5934670"/>
            <a:ext cx="7924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dirty="0"/>
              <a:t>有的章节中涉及的症状至少有一个出现在了其他诊断标准中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/>
              <a:t>比如，</a:t>
            </a:r>
            <a:r>
              <a:rPr lang="en-US" altLang="zh-CN" dirty="0"/>
              <a:t>Bipolar and Related Disorders, Trauma- and Stressor Related Disorders, Dissociative Disorders, Neurocognitive Disorders, and Personality Disorders</a:t>
            </a:r>
            <a:endParaRPr lang="en-US" altLang="zh-CN" dirty="0">
              <a:latin typeface="Söhne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B01E6FE3-BA8D-70E5-48C8-D884581F0A07}"/>
              </a:ext>
            </a:extLst>
          </p:cNvPr>
          <p:cNvSpPr/>
          <p:nvPr/>
        </p:nvSpPr>
        <p:spPr>
          <a:xfrm>
            <a:off x="2137143" y="2611143"/>
            <a:ext cx="4901610" cy="223284"/>
          </a:xfrm>
          <a:prstGeom prst="roundRect">
            <a:avLst/>
          </a:prstGeom>
          <a:noFill/>
          <a:ln w="38100">
            <a:solidFill>
              <a:srgbClr val="74A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AC5AAACA-6E69-C011-1E5F-3E679987DD65}"/>
              </a:ext>
            </a:extLst>
          </p:cNvPr>
          <p:cNvSpPr/>
          <p:nvPr/>
        </p:nvSpPr>
        <p:spPr>
          <a:xfrm>
            <a:off x="2137143" y="3328855"/>
            <a:ext cx="4901610" cy="392539"/>
          </a:xfrm>
          <a:prstGeom prst="roundRect">
            <a:avLst/>
          </a:prstGeom>
          <a:noFill/>
          <a:ln w="38100">
            <a:solidFill>
              <a:srgbClr val="74A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D238782-7158-91C5-E5DA-A9B832D03E3A}"/>
              </a:ext>
            </a:extLst>
          </p:cNvPr>
          <p:cNvSpPr/>
          <p:nvPr/>
        </p:nvSpPr>
        <p:spPr>
          <a:xfrm>
            <a:off x="2137143" y="5081859"/>
            <a:ext cx="4901610" cy="392539"/>
          </a:xfrm>
          <a:prstGeom prst="roundRect">
            <a:avLst/>
          </a:prstGeom>
          <a:noFill/>
          <a:ln w="38100">
            <a:solidFill>
              <a:srgbClr val="74A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321CA33E-F6D8-1915-D717-92B40DC9A4EC}"/>
              </a:ext>
            </a:extLst>
          </p:cNvPr>
          <p:cNvSpPr/>
          <p:nvPr/>
        </p:nvSpPr>
        <p:spPr>
          <a:xfrm>
            <a:off x="4342232" y="2505598"/>
            <a:ext cx="401274" cy="3055230"/>
          </a:xfrm>
          <a:prstGeom prst="roundRect">
            <a:avLst/>
          </a:prstGeom>
          <a:noFill/>
          <a:ln w="38100">
            <a:solidFill>
              <a:srgbClr val="74A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2680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A695FD5-CD78-92EC-598F-7875733536F3}"/>
              </a:ext>
            </a:extLst>
          </p:cNvPr>
          <p:cNvSpPr txBox="1"/>
          <p:nvPr/>
        </p:nvSpPr>
        <p:spPr>
          <a:xfrm>
            <a:off x="784258" y="1997839"/>
            <a:ext cx="741089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不同疾病之间症状的重复性各不相同</a:t>
            </a:r>
            <a:endParaRPr lang="en-US" altLang="zh-CN" b="0" i="0" dirty="0">
              <a:effectLst/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b="0" i="0" dirty="0">
              <a:effectLst/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有些疾病的症状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之间重复性较高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，比如，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Bipolar and Related Disorders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Schizophrenia Spectrum and Other Psychotic Disorders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Depressive Disorders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Trauma- and Stressor-Related Disorders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Neurocognitive Disorders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和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Disruptive, Impulse Control, and Conduct Disorders</a:t>
            </a: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b="0" i="0" dirty="0">
              <a:effectLst/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有些疾病的症状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之间重复性较低，比如，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Elimination Disorders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Gender Dysphoria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Paraphilic Disorders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Feeding and Eating Disorders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Sexual Dysfunctions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和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Obsessive-Compulsive Related Disorders</a:t>
            </a:r>
            <a:endParaRPr lang="zh-CN" altLang="en-US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45244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EB3F009-A3BA-D4B0-16F0-87A440949BE4}"/>
              </a:ext>
            </a:extLst>
          </p:cNvPr>
          <p:cNvSpPr txBox="1"/>
          <p:nvPr/>
        </p:nvSpPr>
        <p:spPr>
          <a:xfrm>
            <a:off x="361507" y="691116"/>
            <a:ext cx="8006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本文列出了被重复过最多次的症状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ABB94FA-501E-8139-4BCF-FFC52E41B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685" y="1252688"/>
            <a:ext cx="7215960" cy="484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20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A7234B5-498A-F7D3-2FDE-3465E558E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498" y="566928"/>
            <a:ext cx="5994412" cy="597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869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5B70"/>
            </a:gs>
            <a:gs pos="100000">
              <a:srgbClr val="74AA9C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6D3B5EA-A72E-E318-77A6-F7C0AEE9100A}"/>
              </a:ext>
            </a:extLst>
          </p:cNvPr>
          <p:cNvSpPr txBox="1"/>
          <p:nvPr/>
        </p:nvSpPr>
        <p:spPr>
          <a:xfrm>
            <a:off x="2421564" y="2921168"/>
            <a:ext cx="367443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 </a:t>
            </a:r>
            <a:endParaRPr lang="zh-TW" altLang="en-US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371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477EDA-6B06-B367-3F3B-3DE42F19F83F}"/>
              </a:ext>
            </a:extLst>
          </p:cNvPr>
          <p:cNvSpPr txBox="1"/>
          <p:nvPr/>
        </p:nvSpPr>
        <p:spPr>
          <a:xfrm>
            <a:off x="1374365" y="2690336"/>
            <a:ext cx="623067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症状的重复可能没有一开始看起来那么普遍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虽然，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231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个重复的症状跨越了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140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个诊断和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16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个章节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但是，将近三分之二的独特症状仅与一个诊断标准相关联，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30%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的诊断标准没有重复。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3762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Note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977" y="1166842"/>
            <a:ext cx="83252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/>
              <a:t>一个诊断系统中有很多个诊断类别，每个诊断类别包含了很多诊断标准。如果一个人符合某个诊断类别下的大多数诊断标准，则会被判定为患有某个疾病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Diagnostic system</a:t>
            </a:r>
            <a:r>
              <a:rPr lang="zh-CN" altLang="en-US" dirty="0"/>
              <a:t>（诊断系统）：诊断系统是一种用于分类和描述各种健康问题的标准化方法，以便医生和其他医疗保健专业人员能够共享信息并进行沟通。例如，</a:t>
            </a:r>
            <a:r>
              <a:rPr lang="en-US" altLang="zh-CN" dirty="0"/>
              <a:t>DSM-5</a:t>
            </a:r>
            <a:r>
              <a:rPr lang="zh-CN" altLang="en-US" dirty="0"/>
              <a:t>和</a:t>
            </a:r>
            <a:r>
              <a:rPr lang="en-US" altLang="zh-CN" dirty="0"/>
              <a:t>ICD-11</a:t>
            </a:r>
            <a:r>
              <a:rPr lang="zh-CN" altLang="en-US" dirty="0"/>
              <a:t>是两个常见的诊断系统。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Diagnostic category</a:t>
            </a:r>
            <a:r>
              <a:rPr lang="zh-CN" altLang="en-US" dirty="0"/>
              <a:t>（诊断类别）：诊断类别是诊断系统中的一个分类，用于描述某种健康问题的共同特征和症状。例如，</a:t>
            </a:r>
            <a:r>
              <a:rPr lang="en-US" altLang="zh-CN" dirty="0"/>
              <a:t>DSM-5</a:t>
            </a:r>
            <a:r>
              <a:rPr lang="zh-CN" altLang="en-US" dirty="0"/>
              <a:t>的抑郁症、广泛性焦虑症和精神分裂症就是不同的诊断类别。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Diagnostic Criteria</a:t>
            </a:r>
            <a:r>
              <a:rPr lang="zh-CN" altLang="en-US" dirty="0"/>
              <a:t>（诊断标准）</a:t>
            </a:r>
            <a:r>
              <a:rPr lang="en-US" altLang="zh-CN" dirty="0"/>
              <a:t> </a:t>
            </a:r>
            <a:r>
              <a:rPr lang="zh-CN" altLang="en-US" dirty="0"/>
              <a:t>是指必须满足一组症状或标准才能确定特定诊断的一套标准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/>
              <a:t>在诊断系统中，每个诊断类别通常都有一组与之相关联的症状描述，用于帮助医生或其他医疗保健专业人员进行诊断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Symptoms</a:t>
            </a:r>
            <a:r>
              <a:rPr lang="zh-CN" altLang="en-US" dirty="0"/>
              <a:t>（症状）：症状是指患者感觉到的身体或精神上的不适或异常表现，如头痛、恶心、失眠、情绪低落等等，这些症状是判断和诊断健康问题的基础。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Constituent Symptoms</a:t>
            </a:r>
            <a:r>
              <a:rPr lang="zh-CN" altLang="en-US" dirty="0"/>
              <a:t>（组成症状）</a:t>
            </a:r>
            <a:r>
              <a:rPr lang="en-US" altLang="zh-CN" dirty="0"/>
              <a:t> </a:t>
            </a:r>
            <a:r>
              <a:rPr lang="zh-CN" altLang="en-US" dirty="0"/>
              <a:t>指的是组成诊断或诊断标准的个别症状。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Core Symptoms</a:t>
            </a:r>
            <a:r>
              <a:rPr lang="zh-CN" altLang="en-US" dirty="0"/>
              <a:t>（核心症状）是指诊断中必要的基本症状。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491569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477EDA-6B06-B367-3F3B-3DE42F19F83F}"/>
              </a:ext>
            </a:extLst>
          </p:cNvPr>
          <p:cNvSpPr txBox="1"/>
          <p:nvPr/>
        </p:nvSpPr>
        <p:spPr>
          <a:xfrm>
            <a:off x="544954" y="1859339"/>
            <a:ext cx="779798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在一些疾病分类中，症状的重复出现似乎是有意为之的。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躁郁症和相关障碍、抑郁障碍等疾病都包含了情绪高涨和情绪低落；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急性应激障碍和创伤后应激障碍的症状也有很大的重叠；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各种物质使用障碍的核心症状也相似；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神经认知障碍都包括了复杂关注、执行功能、学习和记忆、语言、感知运动技能和社会认知等认知领域的缺陷。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抑郁障碍的症状重复性与其他障碍不太一样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尽管抑郁障碍和焦虑障碍类似，但是没有重叠的症状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43945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477EDA-6B06-B367-3F3B-3DE42F19F83F}"/>
              </a:ext>
            </a:extLst>
          </p:cNvPr>
          <p:cNvSpPr txBox="1"/>
          <p:nvPr/>
        </p:nvSpPr>
        <p:spPr>
          <a:xfrm>
            <a:off x="544954" y="1859339"/>
            <a:ext cx="779798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有一些疾病的症状在不同章节间有很大的重复，但是在同一章节内的不同疾病之间却没有什么症状的重复。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例如，神经发育性障碍、焦虑症、身体症状和相关障碍、人格障碍以及冲动控制障碍和行为障碍的症状，在不同的章节之间有相当大的重复（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30%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到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56%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），但在同一章节内的不同病症之间的重复却比较少（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5%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到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8%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）。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这可能是因为各个章节撰写者都致力于确保诊断之间的区分明显，但在章节之间却没有做到这一点。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49049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477EDA-6B06-B367-3F3B-3DE42F19F83F}"/>
              </a:ext>
            </a:extLst>
          </p:cNvPr>
          <p:cNvSpPr txBox="1"/>
          <p:nvPr/>
        </p:nvSpPr>
        <p:spPr>
          <a:xfrm>
            <a:off x="718301" y="2136338"/>
            <a:ext cx="779798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抑郁症的症状是所有症状中重复出现章节最多的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抑郁症的症状出现在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35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个诊断中，涉及焦虑症、创伤和应激相关疾病、躯体症状和相关疾病、进食和饮食障碍、睡眠</a:t>
            </a:r>
            <a:r>
              <a:rPr lang="en-US" altLang="zh-CN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觉醒障碍、物质相关和成瘾性障碍、神经认知障碍和人格障碍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TW" dirty="0">
                <a:solidFill>
                  <a:srgbClr val="74AA9C"/>
                </a:solidFill>
              </a:rPr>
              <a:t>Fried and </a:t>
            </a:r>
            <a:r>
              <a:rPr lang="en-US" altLang="zh-TW" dirty="0" err="1">
                <a:solidFill>
                  <a:srgbClr val="74AA9C"/>
                </a:solidFill>
              </a:rPr>
              <a:t>Nesse</a:t>
            </a:r>
            <a:r>
              <a:rPr lang="en-US" altLang="zh-TW" dirty="0">
                <a:solidFill>
                  <a:srgbClr val="74AA9C"/>
                </a:solidFill>
              </a:rPr>
              <a:t>, 2015; McGlinchey et al., 2006; Winter et al., 2022; Zimmerman et al., 2006a; Zimmerman et al., 2006b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这引发了一个问题：将抑郁症视为一个单一构建可能没有多大意义</a:t>
            </a:r>
            <a:endParaRPr lang="en-US" altLang="zh-CN" b="0" i="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36919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477EDA-6B06-B367-3F3B-3DE42F19F83F}"/>
              </a:ext>
            </a:extLst>
          </p:cNvPr>
          <p:cNvSpPr txBox="1"/>
          <p:nvPr/>
        </p:nvSpPr>
        <p:spPr>
          <a:xfrm>
            <a:off x="527304" y="2274838"/>
            <a:ext cx="779798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MDD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症状的重复在不同疾病之间表现出非常普遍的趋势，这可能是因为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MDD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症状所描述的情况，如睡眠问题、注意力不集中和情绪低落，反映了许多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DSM-5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诊断中涉及的症状。</a:t>
            </a:r>
            <a:endParaRPr lang="en-US" altLang="zh-CN" b="0" i="0" dirty="0">
              <a:effectLst/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这种症状的广泛存在可能会阻碍诊断的准确性，并可能导致其他诊断的症状被错误地归为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MDD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的症状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TW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Zimmerman et al., 2006; Horvath, 2022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。</a:t>
            </a:r>
            <a:endParaRPr lang="en-US" altLang="zh-CN" b="0" i="0" dirty="0">
              <a:effectLst/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MDD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与其他诊断之间症状的重复性可能导致一个人不仅被诊断为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MDD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，还可能被诊断为其他疾病，从而导致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MDD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的共病率非常高</a:t>
            </a:r>
            <a:r>
              <a:rPr lang="zh-CN" altLang="en-US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TW" dirty="0" err="1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Zbozinek</a:t>
            </a:r>
            <a:r>
              <a:rPr lang="en-US" altLang="zh-TW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et al., 2012; </a:t>
            </a:r>
            <a:r>
              <a:rPr lang="en-US" altLang="zh-TW" dirty="0" err="1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Hasin</a:t>
            </a:r>
            <a:r>
              <a:rPr lang="en-US" altLang="zh-TW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et al., 2018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387473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477EDA-6B06-B367-3F3B-3DE42F19F83F}"/>
              </a:ext>
            </a:extLst>
          </p:cNvPr>
          <p:cNvSpPr txBox="1"/>
          <p:nvPr/>
        </p:nvSpPr>
        <p:spPr>
          <a:xfrm>
            <a:off x="527304" y="2274838"/>
            <a:ext cx="77979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下一步需要进行实证研究来分析症状是如何形成疾病的，以确定是否有些症状在多种疾病中都出现，从而让这些疾病之间的区别变得模糊。</a:t>
            </a:r>
            <a:endParaRPr lang="en-US" altLang="zh-CN" b="0" i="0" dirty="0">
              <a:effectLst/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这样的研究可以为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biomarkers and mechanisms 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TW" dirty="0" err="1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Insel</a:t>
            </a:r>
            <a:r>
              <a:rPr lang="en-US" altLang="zh-TW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et al., 2010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；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active ingredients and specific processes in psychotherapy 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TW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Hofmann and Hayes., 2019; Wolpert et al., 2021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；</a:t>
            </a:r>
            <a:r>
              <a:rPr lang="en-US" altLang="zh-CN" b="0" i="0" dirty="0" err="1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reconceptualisation</a:t>
            </a:r>
            <a:r>
              <a:rPr lang="en-US" altLang="zh-CN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 of the diagnosis and classification of psychopathology 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TW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Kotov et al., 2017</a:t>
            </a:r>
            <a:r>
              <a:rPr lang="en-US" altLang="zh-CN" b="0" i="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楷体" panose="02010609060101010101" pitchFamily="49" charset="-122"/>
              </a:rPr>
              <a:t>提供更好的框架。</a:t>
            </a:r>
            <a:endParaRPr lang="en-US" altLang="zh-CN" b="0" i="0" dirty="0">
              <a:effectLst/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19786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5B70"/>
            </a:gs>
            <a:gs pos="100000">
              <a:srgbClr val="74AA9C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6D3B5EA-A72E-E318-77A6-F7C0AEE9100A}"/>
              </a:ext>
            </a:extLst>
          </p:cNvPr>
          <p:cNvSpPr txBox="1"/>
          <p:nvPr/>
        </p:nvSpPr>
        <p:spPr>
          <a:xfrm>
            <a:off x="2421564" y="2921168"/>
            <a:ext cx="367443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lang="zh-TW" altLang="en-US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001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5B70"/>
            </a:gs>
            <a:gs pos="100000">
              <a:srgbClr val="74AA9C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6D3B5EA-A72E-E318-77A6-F7C0AEE9100A}"/>
              </a:ext>
            </a:extLst>
          </p:cNvPr>
          <p:cNvSpPr txBox="1"/>
          <p:nvPr/>
        </p:nvSpPr>
        <p:spPr>
          <a:xfrm>
            <a:off x="2421564" y="2921168"/>
            <a:ext cx="446833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zh-TW" altLang="en-US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052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6291072"/>
            <a:ext cx="1051560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9609" y="1167671"/>
            <a:ext cx="8410353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由于</a:t>
            </a:r>
            <a:r>
              <a:rPr lang="zh-CN" altLang="zh-TW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诊断类别内的异质性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诊断类别之间症状的重叠性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，传统的精神障碍诊断系统（例如</a:t>
            </a:r>
            <a:r>
              <a:rPr lang="en-US" altLang="zh-TW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DSM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）存在局限性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。如果我们孤立地研究某个诊断类别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限制我们对症状的根本原因的理解</a:t>
            </a:r>
            <a:r>
              <a:rPr lang="en-US" altLang="zh-CN" dirty="0">
                <a:solidFill>
                  <a:srgbClr val="74AA9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dirty="0">
                <a:solidFill>
                  <a:srgbClr val="74AA9C"/>
                </a:solidFill>
              </a:rPr>
              <a:t>Bentall et al., 2012; Fried and </a:t>
            </a:r>
            <a:r>
              <a:rPr lang="en-US" altLang="zh-CN" dirty="0" err="1">
                <a:solidFill>
                  <a:srgbClr val="74AA9C"/>
                </a:solidFill>
              </a:rPr>
              <a:t>Nesse</a:t>
            </a:r>
            <a:r>
              <a:rPr lang="en-US" altLang="zh-CN" dirty="0">
                <a:solidFill>
                  <a:srgbClr val="74AA9C"/>
                </a:solidFill>
              </a:rPr>
              <a:t>, 2015; Parker, 2005</a:t>
            </a:r>
            <a:r>
              <a:rPr lang="en-US" altLang="zh-CN" dirty="0">
                <a:solidFill>
                  <a:srgbClr val="74AA9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会掩盖症状之间的共性</a:t>
            </a:r>
            <a:r>
              <a:rPr lang="en-US" altLang="zh-CN" dirty="0">
                <a:solidFill>
                  <a:srgbClr val="74AA9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dirty="0">
                <a:solidFill>
                  <a:srgbClr val="74AA9C"/>
                </a:solidFill>
              </a:rPr>
              <a:t>Barlow, 2014</a:t>
            </a:r>
            <a:r>
              <a:rPr lang="en-US" altLang="zh-CN" dirty="0">
                <a:solidFill>
                  <a:srgbClr val="74AA9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en-US" altLang="zh-CN" dirty="0">
              <a:solidFill>
                <a:srgbClr val="74AA9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比如，</a:t>
            </a:r>
            <a:r>
              <a:rPr lang="zh-CN" altLang="en-US" kern="100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重度抑郁症和广泛性焦虑症之间的症状有相当大的重叠。这使得一个人有可能同时满足这两种诊断的标准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因此通过检查症状之间重叠的模式，研究人员可以识别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多种疾病的常见症状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特定疾病所特有的症状。 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这有助于提高诊断分类的准确性，可以针对特定症状或症状群开发更有效的治疗方法。</a:t>
            </a:r>
            <a:endParaRPr lang="zh-TW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DSM - 5</a:t>
            </a:r>
            <a:endParaRPr lang="zh-TW" alt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632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DSM - 5</a:t>
            </a:r>
            <a:endParaRPr lang="zh-TW" alt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1560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5780" y="2274838"/>
            <a:ext cx="782295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0"/>
              </a:spcAft>
              <a:buFont typeface="Wingdings" panose="05000000000000000000" pitchFamily="2" charset="2"/>
              <a:buChar char="n"/>
            </a:pPr>
            <a:r>
              <a:rPr lang="zh-CN" altLang="en-US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以往也有类似的研究，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检查了症状之间重叠的模式</a:t>
            </a: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kern="100" dirty="0" err="1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Borsboom</a:t>
            </a:r>
            <a:r>
              <a:rPr lang="en-US" altLang="zh-TW" kern="10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et al.(2011)</a:t>
            </a:r>
            <a:r>
              <a:rPr lang="en-US" altLang="zh-CN" kern="100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TW" kern="100" dirty="0"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DSM-IV-TR</a:t>
            </a:r>
            <a:r>
              <a:rPr lang="zh-CN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中生成了症状水平重叠网络，</a:t>
            </a: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kern="100" dirty="0" err="1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Tio</a:t>
            </a:r>
            <a:r>
              <a:rPr lang="en-US" altLang="zh-TW" kern="10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et al.(2016) </a:t>
            </a:r>
            <a:r>
              <a:rPr lang="zh-CN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使用相同的方法检查</a:t>
            </a:r>
            <a:r>
              <a:rPr lang="en-US" altLang="zh-TW" kern="100" dirty="0"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ICD-10 </a:t>
            </a:r>
            <a:r>
              <a:rPr lang="zh-CN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中症状水平重叠的网络。</a:t>
            </a: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kern="100" dirty="0">
                <a:solidFill>
                  <a:srgbClr val="74AA9C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Forbes (2023) </a:t>
            </a:r>
            <a:r>
              <a:rPr lang="zh-CN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检查了</a:t>
            </a:r>
            <a:r>
              <a:rPr lang="en-US" altLang="zh-TW" kern="100" dirty="0"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DSM-5</a:t>
            </a:r>
            <a:r>
              <a:rPr lang="zh-CN" altLang="en-US" kern="100" dirty="0"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中的</a:t>
            </a:r>
            <a:r>
              <a:rPr lang="zh-CN" altLang="en-US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症状是否仅仅是由于疾病之间的共病性或相关性导致的，还是它们确实在某些疾病中具有特别的表现方式。</a:t>
            </a: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3296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527304" y="2413337"/>
            <a:ext cx="807194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与以往的研究相比，本研究采用描述性方法来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解决以下问题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有多少不同的症状构成了</a:t>
            </a:r>
            <a:r>
              <a:rPr lang="en-US" altLang="zh-TW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DSM-5 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中定义的数百个诊断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标准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这些症状在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各个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诊断或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各个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章节中重复的比例有多大，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不同章节内和不同章节之间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诊断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标准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之间的症状重叠有哪些明显模式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是否有一些章节比其他章节更容易出现症状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重复，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哪些症状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最容易被重复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91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5B70"/>
            </a:gs>
            <a:gs pos="100000">
              <a:srgbClr val="74AA9C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6D3B5EA-A72E-E318-77A6-F7C0AEE9100A}"/>
              </a:ext>
            </a:extLst>
          </p:cNvPr>
          <p:cNvSpPr txBox="1"/>
          <p:nvPr/>
        </p:nvSpPr>
        <p:spPr>
          <a:xfrm>
            <a:off x="2421565" y="2921168"/>
            <a:ext cx="285218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zh-TW" altLang="en-US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3181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79408" y="0"/>
            <a:ext cx="3212592" cy="6858000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/>
              <a:t>DSM - 5</a:t>
            </a:r>
            <a:endParaRPr lang="zh-TW" altLang="en-US" sz="6000" dirty="0"/>
          </a:p>
        </p:txBody>
      </p:sp>
      <p:sp>
        <p:nvSpPr>
          <p:cNvPr id="9" name="矩形 8"/>
          <p:cNvSpPr/>
          <p:nvPr/>
        </p:nvSpPr>
        <p:spPr>
          <a:xfrm>
            <a:off x="0" y="6291072"/>
            <a:ext cx="1054608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3941064" cy="566928"/>
          </a:xfrm>
          <a:prstGeom prst="rect">
            <a:avLst/>
          </a:prstGeom>
          <a:gradFill flip="none" rotWithShape="1">
            <a:gsLst>
              <a:gs pos="0">
                <a:srgbClr val="005B70"/>
              </a:gs>
              <a:gs pos="100000">
                <a:srgbClr val="74AA9C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zh-TW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8344" y="1582340"/>
            <a:ext cx="836782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基于 </a:t>
            </a:r>
            <a:r>
              <a:rPr lang="en-US" altLang="zh-TW" kern="100" dirty="0" err="1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Borsboom</a:t>
            </a:r>
            <a:r>
              <a:rPr lang="en-US" altLang="zh-TW" kern="100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et al. (2011) and </a:t>
            </a:r>
            <a:r>
              <a:rPr lang="en-US" altLang="zh-TW" kern="100" dirty="0" err="1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Tio</a:t>
            </a:r>
            <a:r>
              <a:rPr lang="en-US" altLang="zh-TW" kern="100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>
                <a:solidFill>
                  <a:srgbClr val="74AA9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et al. (2016) </a:t>
            </a:r>
            <a:r>
              <a:rPr lang="zh-CN" altLang="en-US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的方法将</a:t>
            </a:r>
            <a:r>
              <a:rPr lang="en-US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DSM-5 </a:t>
            </a:r>
            <a:r>
              <a:rPr lang="zh-CN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II </a:t>
            </a:r>
            <a:r>
              <a:rPr lang="zh-CN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部分第</a:t>
            </a:r>
            <a:r>
              <a:rPr lang="en-US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1-19 </a:t>
            </a:r>
            <a:r>
              <a:rPr lang="zh-CN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章中所有</a:t>
            </a:r>
            <a:r>
              <a:rPr lang="zh-CN" altLang="en-US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诊断的特异性诊断标准按照以下规则简化为</a:t>
            </a:r>
            <a:r>
              <a:rPr lang="zh-CN" altLang="zh-TW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其核心症状</a:t>
            </a: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Times New Roman" panose="02020603050405020304" pitchFamily="18" charset="0"/>
                <a:ea typeface="楷体" panose="02010609060101010101" pitchFamily="49" charset="-122"/>
              </a:rPr>
              <a:t>只包括与成人心理病理学相关的症状</a:t>
            </a: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Times New Roman" panose="02020603050405020304" pitchFamily="18" charset="0"/>
                <a:ea typeface="楷体" panose="02010609060101010101" pitchFamily="49" charset="-122"/>
              </a:rPr>
              <a:t>包含“或”的诊断标准被分成单独的症状，</a:t>
            </a: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Times New Roman" panose="02020603050405020304" pitchFamily="18" charset="0"/>
                <a:ea typeface="楷体" panose="02010609060101010101" pitchFamily="49" charset="-122"/>
              </a:rPr>
              <a:t>将症状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的</a:t>
            </a:r>
            <a:r>
              <a:rPr lang="zh-CN" altLang="zh-TW" dirty="0">
                <a:latin typeface="Times New Roman" panose="02020603050405020304" pitchFamily="18" charset="0"/>
                <a:ea typeface="楷体" panose="02010609060101010101" pitchFamily="49" charset="-122"/>
              </a:rPr>
              <a:t>原因和后果分开，</a:t>
            </a: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zh-TW" dirty="0">
                <a:latin typeface="Times New Roman" panose="02020603050405020304" pitchFamily="18" charset="0"/>
                <a:ea typeface="楷体" panose="02010609060101010101" pitchFamily="49" charset="-122"/>
              </a:rPr>
              <a:t>将与症状发生时间、持续时间、频率和严重程度有关的描述性信息排除</a:t>
            </a: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对于每一章中列出的疾病，只列出一次相关的特殊症状（附加症状）</a:t>
            </a: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避免了这些症状在多个疾病中的重复出现</a:t>
            </a: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如果特殊症状</a:t>
            </a:r>
            <a:r>
              <a:rPr lang="zh-CN" altLang="en-US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指定了新的症状或描述新的综合征时会被视为独立的诊断标准，而不是与相关疾病的诊断标准合并。</a:t>
            </a:r>
            <a:endParaRPr lang="en-US" altLang="zh-CN" kern="1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zh-CN" altLang="en-US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如果只是指定了疾病的原因、背景、共病症状、子集</a:t>
            </a:r>
            <a:r>
              <a:rPr lang="en-US" altLang="zh-CN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</a:t>
            </a:r>
            <a:r>
              <a:rPr lang="zh-CN" altLang="en-US" kern="1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混合症状等内容，则不会被认为是独立的诊断标准。</a:t>
            </a:r>
            <a:endParaRPr lang="zh-TW" altLang="zh-TW" kern="100" dirty="0">
              <a:effectLst/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388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1172</TotalTime>
  <Words>4085</Words>
  <Application>Microsoft Office PowerPoint</Application>
  <PresentationFormat>宽屏</PresentationFormat>
  <Paragraphs>285</Paragraphs>
  <Slides>35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3" baseType="lpstr">
      <vt:lpstr>Söhne</vt:lpstr>
      <vt:lpstr>楷体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MengZhen Hu</cp:lastModifiedBy>
  <cp:revision>57</cp:revision>
  <dcterms:created xsi:type="dcterms:W3CDTF">2023-03-31T07:27:35Z</dcterms:created>
  <dcterms:modified xsi:type="dcterms:W3CDTF">2023-04-10T10:15:14Z</dcterms:modified>
</cp:coreProperties>
</file>

<file path=docProps/thumbnail.jpeg>
</file>